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57" r:id="rId4"/>
    <p:sldId id="258" r:id="rId5"/>
    <p:sldId id="259" r:id="rId6"/>
    <p:sldId id="260" r:id="rId7"/>
    <p:sldId id="261" r:id="rId8"/>
    <p:sldId id="267" r:id="rId9"/>
    <p:sldId id="268" r:id="rId10"/>
    <p:sldId id="262" r:id="rId11"/>
    <p:sldId id="263" r:id="rId12"/>
    <p:sldId id="265" r:id="rId13"/>
    <p:sldId id="266"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9" d="100"/>
          <a:sy n="79" d="100"/>
        </p:scale>
        <p:origin x="43"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png>
</file>

<file path=ppt/media/image5.wdp>
</file>

<file path=ppt/media/image6.png>
</file>

<file path=ppt/media/image7.png>
</file>

<file path=ppt/media/image8.wdp>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panose="020B0604020202020204"/>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panose="020B0604020202020204"/>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panose="020B0604020202020204"/>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9.png"/><Relationship Id="rId2" Type="http://schemas.microsoft.com/office/2007/relationships/hdphoto" Target="../media/image8.wdp"/><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microsoft.com/office/2007/relationships/hdphoto" Target="../media/image5.wdp"/><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62400" y="1513840"/>
            <a:ext cx="7270115" cy="2586990"/>
          </a:xfrm>
        </p:spPr>
        <p:txBody>
          <a:bodyPr/>
          <a:lstStyle/>
          <a:p>
            <a:r>
              <a:rPr lang="en-IN" dirty="0">
                <a:latin typeface="Times New Roman" panose="02020603050405020304" pitchFamily="18" charset="0"/>
                <a:cs typeface="Times New Roman" panose="02020603050405020304" pitchFamily="18" charset="0"/>
              </a:rPr>
              <a:t>SPEECH EMOTION RECOGNITION</a:t>
            </a:r>
            <a:endParaRPr lang="en-IN"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3962400" y="4211320"/>
            <a:ext cx="7371715" cy="1882775"/>
          </a:xfrm>
        </p:spPr>
        <p:txBody>
          <a:bodyPr>
            <a:normAutofit lnSpcReduction="10000"/>
          </a:bodyPr>
          <a:lstStyle/>
          <a:p>
            <a:pPr algn="ctr"/>
            <a:r>
              <a:rPr lang="en-IN" dirty="0"/>
              <a:t>                                           </a:t>
            </a:r>
            <a:r>
              <a:rPr lang="en-IN" dirty="0">
                <a:latin typeface="Times New Roman" panose="02020603050405020304" pitchFamily="18" charset="0"/>
                <a:cs typeface="Times New Roman" panose="02020603050405020304" pitchFamily="18" charset="0"/>
              </a:rPr>
              <a:t> PRESENTED BY  </a:t>
            </a:r>
            <a:endParaRPr lang="en-IN" dirty="0">
              <a:latin typeface="Times New Roman" panose="02020603050405020304" pitchFamily="18" charset="0"/>
              <a:cs typeface="Times New Roman" panose="02020603050405020304" pitchFamily="18" charset="0"/>
            </a:endParaRPr>
          </a:p>
          <a:p>
            <a:pPr algn="ctr"/>
            <a:r>
              <a:rPr lang="en-IN" dirty="0">
                <a:latin typeface="Times New Roman" panose="02020603050405020304" pitchFamily="18" charset="0"/>
                <a:cs typeface="Times New Roman" panose="02020603050405020304" pitchFamily="18" charset="0"/>
              </a:rPr>
              <a:t>                                                                             171FA04308 – V.CHARI</a:t>
            </a:r>
            <a:endParaRPr lang="en-IN" dirty="0">
              <a:latin typeface="Times New Roman" panose="02020603050405020304" pitchFamily="18" charset="0"/>
              <a:cs typeface="Times New Roman" panose="02020603050405020304" pitchFamily="18" charset="0"/>
            </a:endParaRPr>
          </a:p>
          <a:p>
            <a:pPr algn="ctr"/>
            <a:r>
              <a:rPr lang="en-IN" dirty="0">
                <a:latin typeface="Times New Roman" panose="02020603050405020304" pitchFamily="18" charset="0"/>
                <a:cs typeface="Times New Roman" panose="02020603050405020304" pitchFamily="18" charset="0"/>
              </a:rPr>
              <a:t>                                                                               171FA04315 – Y.ANAND</a:t>
            </a:r>
            <a:endParaRPr lang="en-IN" dirty="0">
              <a:latin typeface="Times New Roman" panose="02020603050405020304" pitchFamily="18" charset="0"/>
              <a:cs typeface="Times New Roman" panose="02020603050405020304" pitchFamily="18" charset="0"/>
            </a:endParaRPr>
          </a:p>
          <a:p>
            <a:pPr algn="l"/>
            <a:r>
              <a:rPr lang="en-IN" dirty="0">
                <a:latin typeface="Times New Roman" panose="02020603050405020304" pitchFamily="18" charset="0"/>
                <a:cs typeface="Times New Roman" panose="02020603050405020304" pitchFamily="18" charset="0"/>
              </a:rPr>
              <a:t>Under the guidance of                                                                                 </a:t>
            </a:r>
            <a:endParaRPr lang="en-IN" dirty="0">
              <a:latin typeface="Times New Roman" panose="02020603050405020304" pitchFamily="18" charset="0"/>
              <a:cs typeface="Times New Roman" panose="02020603050405020304" pitchFamily="18" charset="0"/>
            </a:endParaRPr>
          </a:p>
          <a:p>
            <a:pPr algn="l"/>
            <a:r>
              <a:rPr lang="en-IN" dirty="0">
                <a:latin typeface="Times New Roman" panose="02020603050405020304" pitchFamily="18" charset="0"/>
                <a:cs typeface="Times New Roman" panose="02020603050405020304" pitchFamily="18" charset="0"/>
              </a:rPr>
              <a:t>mr. modigari narendra                                          </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Disadvantages: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chor="t"/>
          <a:lstStyle/>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It is a challenge to make emotion available in different languages.</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sz="1800" kern="1200" baseline="0" dirty="0">
                <a:latin typeface="Times New Roman" panose="02020603050405020304" pitchFamily="18" charset="0"/>
                <a:cs typeface="Times New Roman" panose="02020603050405020304" pitchFamily="18" charset="0"/>
              </a:rPr>
              <a:t>It cannot work efficiently in noise environment.</a:t>
            </a:r>
            <a:endParaRPr lang="en-US" sz="1800" kern="1200" baseline="0"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sz="1800" kern="1200" baseline="0" dirty="0">
                <a:latin typeface="Times New Roman" panose="02020603050405020304" pitchFamily="18" charset="0"/>
                <a:cs typeface="Times New Roman" panose="02020603050405020304" pitchFamily="18" charset="0"/>
              </a:rPr>
              <a:t>Privacy</a:t>
            </a:r>
            <a:endParaRPr lang="en-US" sz="1800" kern="1200" baseline="0"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US" sz="1800" kern="1200" baseline="0"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Conclusion:</a:t>
            </a:r>
            <a:endParaRPr lang="en-IN" dirty="0"/>
          </a:p>
        </p:txBody>
      </p:sp>
      <p:sp>
        <p:nvSpPr>
          <p:cNvPr id="3" name="Content Placeholder 2"/>
          <p:cNvSpPr>
            <a:spLocks noGrp="1"/>
          </p:cNvSpPr>
          <p:nvPr>
            <p:ph idx="1"/>
          </p:nvPr>
        </p:nvSpPr>
        <p:spPr>
          <a:xfrm>
            <a:off x="685802" y="2142067"/>
            <a:ext cx="8504852" cy="3649133"/>
          </a:xfrm>
        </p:spPr>
        <p:txBody>
          <a:bodyPr anchor="t"/>
          <a:lstStyle/>
          <a:p>
            <a:pPr algn="just">
              <a:lnSpc>
                <a:spcPct val="114000"/>
              </a:lnSpc>
              <a:spcAft>
                <a:spcPts val="1000"/>
              </a:spcAft>
            </a:pPr>
            <a:r>
              <a:rPr lang="en-US" sz="1800" dirty="0">
                <a:effectLst/>
                <a:latin typeface="Times New Roman" panose="02020603050405020304" pitchFamily="18" charset="0"/>
                <a:cs typeface="Calibri" panose="020F0502020204030204" pitchFamily="34" charset="0"/>
              </a:rPr>
              <a:t>Many databases available for Speech Sentiment Analysis have given rise to emotions. That is, it includes samples of speech formed in a given emotion by the equivalent utterances of a voice. </a:t>
            </a:r>
            <a:endParaRPr lang="en-US" sz="1800" dirty="0">
              <a:effectLst/>
              <a:latin typeface="Times New Roman" panose="02020603050405020304" pitchFamily="18" charset="0"/>
              <a:cs typeface="Calibri" panose="020F0502020204030204" pitchFamily="34" charset="0"/>
            </a:endParaRPr>
          </a:p>
          <a:p>
            <a:pPr algn="just">
              <a:lnSpc>
                <a:spcPct val="114000"/>
              </a:lnSpc>
              <a:spcAft>
                <a:spcPts val="1000"/>
              </a:spcAft>
            </a:pPr>
            <a:r>
              <a:rPr lang="en-US" sz="1800" dirty="0">
                <a:effectLst/>
                <a:latin typeface="Times New Roman" panose="02020603050405020304" pitchFamily="18" charset="0"/>
                <a:cs typeface="Calibri" panose="020F0502020204030204" pitchFamily="34" charset="0"/>
              </a:rPr>
              <a:t>Since these speeches are a deliberate effort, it may not always be like a more ordinary unprompted voice. The main downside in collecting unprompted speech samples, however, is that more human effort and time will be needed. This will also mean collecting speech samples all the time which may contribute to questions about privacy.</a:t>
            </a:r>
            <a:endParaRPr lang="en-US" sz="1800" dirty="0">
              <a:effectLst/>
              <a:latin typeface="Calibri" panose="020F0502020204030204" pitchFamily="34" charset="0"/>
            </a:endParaRPr>
          </a:p>
          <a:p>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References:</a:t>
            </a:r>
            <a:endParaRPr lang="en-IN" dirty="0"/>
          </a:p>
        </p:txBody>
      </p:sp>
      <p:sp>
        <p:nvSpPr>
          <p:cNvPr id="3" name="Content Placeholder 2"/>
          <p:cNvSpPr>
            <a:spLocks noGrp="1"/>
          </p:cNvSpPr>
          <p:nvPr>
            <p:ph idx="1"/>
          </p:nvPr>
        </p:nvSpPr>
        <p:spPr/>
        <p:txBody>
          <a:bodyPr anchor="t"/>
          <a:lstStyle/>
          <a:p>
            <a:r>
              <a:rPr lang="en-IN" sz="1800" kern="150" dirty="0">
                <a:effectLst/>
                <a:latin typeface="Century Schoolbook L"/>
                <a:ea typeface="Noto Sans CJK SC Regular"/>
                <a:cs typeface="FreeSans"/>
              </a:rPr>
              <a:t> S. Narayanan, “Toward detecting emotions in spoken dialogs,” IEEE Trans. Speech Audio Process., vol. 13,no. 2, pp. 293–303, Mar. 2005.</a:t>
            </a:r>
            <a:endParaRPr lang="en-IN" sz="1800" kern="150" dirty="0">
              <a:effectLst/>
              <a:latin typeface="Century Schoolbook L"/>
              <a:ea typeface="Noto Sans CJK SC Regular"/>
              <a:cs typeface="FreeSans"/>
            </a:endParaRPr>
          </a:p>
          <a:p>
            <a:pPr marL="0" indent="0">
              <a:buNone/>
            </a:pPr>
            <a:endParaRPr lang="en-IN" sz="1800" kern="150" dirty="0">
              <a:effectLst/>
              <a:latin typeface="Century Schoolbook L"/>
              <a:ea typeface="Noto Sans CJK SC Regular"/>
              <a:cs typeface="FreeSans"/>
            </a:endParaRPr>
          </a:p>
          <a:p>
            <a:r>
              <a:rPr lang="en-IN" sz="1800" kern="150" dirty="0">
                <a:effectLst/>
                <a:latin typeface="Century Schoolbook L"/>
                <a:ea typeface="Noto Sans CJK SC Regular"/>
                <a:cs typeface="FreeSans"/>
              </a:rPr>
              <a:t>L. Chen, X. Mao, Y. </a:t>
            </a:r>
            <a:r>
              <a:rPr lang="en-IN" sz="1800" kern="150" dirty="0" err="1">
                <a:effectLst/>
                <a:latin typeface="Century Schoolbook L"/>
                <a:ea typeface="Noto Sans CJK SC Regular"/>
                <a:cs typeface="FreeSans"/>
              </a:rPr>
              <a:t>Xue</a:t>
            </a:r>
            <a:r>
              <a:rPr lang="en-IN" sz="1800" kern="150" dirty="0">
                <a:effectLst/>
                <a:latin typeface="Century Schoolbook L"/>
                <a:ea typeface="Noto Sans CJK SC Regular"/>
                <a:cs typeface="FreeSans"/>
              </a:rPr>
              <a:t>, and L. L. Cheng, “Speech emotion recognition: Features and classification models,” Digit. Signal Process., vol. 22, no. 6, pp. 1154–1160, Dec. 2012.</a:t>
            </a:r>
            <a:endParaRPr lang="en-IN" sz="1800" kern="150" dirty="0">
              <a:effectLst/>
              <a:latin typeface="Liberation Serif"/>
              <a:ea typeface="Noto Sans CJK SC Regular"/>
              <a:cs typeface="FreeSans"/>
            </a:endParaRPr>
          </a:p>
          <a:p>
            <a:endParaRPr lang="en-IN" sz="1800" kern="150" dirty="0">
              <a:effectLst/>
              <a:latin typeface="Liberation Serif"/>
              <a:ea typeface="Noto Sans CJK SC Regular"/>
              <a:cs typeface="FreeSans"/>
            </a:endParaRPr>
          </a:p>
          <a:p>
            <a:r>
              <a:rPr lang="en-IN" sz="1800" kern="150" dirty="0">
                <a:effectLst/>
                <a:latin typeface="Century Schoolbook L"/>
                <a:ea typeface="Noto Sans CJK SC Regular"/>
                <a:cs typeface="FreeSans"/>
              </a:rPr>
              <a:t>B. Yang and M. Lugger, “Emotion recognition from speech signals using new harmony features,” Signal Processing, vol. 90, no. 5, pp. 1415–1423, May 2010.</a:t>
            </a:r>
            <a:endParaRPr lang="en-IN" sz="1800" kern="150" dirty="0">
              <a:effectLst/>
              <a:latin typeface="Liberation Serif"/>
              <a:ea typeface="Noto Sans CJK SC Regular"/>
              <a:cs typeface="FreeSans"/>
            </a:endParaRP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artisticCutout/>
                    </a14:imgEffect>
                  </a14:imgLayer>
                </a14:imgProps>
              </a:ext>
            </a:extLst>
          </a:blip>
          <a:stretch>
            <a:fillRect/>
          </a:stretch>
        </a:blipFill>
        <a:effectLst/>
      </p:bgPr>
    </p:bg>
    <p:spTree>
      <p:nvGrpSpPr>
        <p:cNvPr id="1" name=""/>
        <p:cNvGrpSpPr/>
        <p:nvPr/>
      </p:nvGrpSpPr>
      <p:grpSpPr>
        <a:xfrm>
          <a:off x="0" y="0"/>
          <a:ext cx="0" cy="0"/>
          <a:chOff x="0" y="0"/>
          <a:chExt cx="0" cy="0"/>
        </a:xfrm>
      </p:grpSpPr>
      <p:pic>
        <p:nvPicPr>
          <p:cNvPr id="2" name="3D Model 1" descr="Chat"/>
          <p:cNvPicPr>
            <a:picLocks noGrp="1" noRot="1" noChangeAspect="1" noMove="1" noResize="1" noEditPoints="1" noAdjustHandles="1" noChangeArrowheads="1" noChangeShapeType="1" noCrop="1"/>
          </p:cNvPicPr>
          <p:nvPr/>
        </p:nvPicPr>
        <p:blipFill>
          <a:blip r:embed="rId3"/>
          <a:stretch>
            <a:fillRect/>
          </a:stretch>
        </p:blipFill>
        <p:spPr>
          <a:xfrm>
            <a:off x="7122419" y="4118703"/>
            <a:ext cx="4751251" cy="2221446"/>
          </a:xfrm>
          <a:prstGeom prst="rect">
            <a:avLst/>
          </a:prstGeom>
        </p:spPr>
      </p:pic>
      <p:sp>
        <p:nvSpPr>
          <p:cNvPr id="4" name="TextBox 3"/>
          <p:cNvSpPr txBox="1"/>
          <p:nvPr/>
        </p:nvSpPr>
        <p:spPr>
          <a:xfrm>
            <a:off x="8165731" y="4235200"/>
            <a:ext cx="3735421" cy="369332"/>
          </a:xfrm>
          <a:prstGeom prst="rect">
            <a:avLst/>
          </a:prstGeom>
          <a:noFill/>
        </p:spPr>
        <p:txBody>
          <a:bodyPr wrap="square">
            <a:spAutoFit/>
          </a:bodyPr>
          <a:lstStyle/>
          <a:p>
            <a:r>
              <a:rPr lang="en-US" dirty="0"/>
              <a:t>HAPPY</a:t>
            </a:r>
            <a:endParaRPr lang="en-IN" dirty="0"/>
          </a:p>
        </p:txBody>
      </p:sp>
      <p:sp>
        <p:nvSpPr>
          <p:cNvPr id="6" name="TextBox 5"/>
          <p:cNvSpPr txBox="1"/>
          <p:nvPr/>
        </p:nvSpPr>
        <p:spPr>
          <a:xfrm>
            <a:off x="10138653" y="4235200"/>
            <a:ext cx="6094378" cy="369332"/>
          </a:xfrm>
          <a:prstGeom prst="rect">
            <a:avLst/>
          </a:prstGeom>
          <a:noFill/>
        </p:spPr>
        <p:txBody>
          <a:bodyPr wrap="square">
            <a:spAutoFit/>
          </a:bodyPr>
          <a:lstStyle/>
          <a:p>
            <a:r>
              <a:rPr lang="en-IN" dirty="0"/>
              <a:t>HAPPY</a:t>
            </a:r>
            <a:endParaRPr lang="en-IN" dirty="0"/>
          </a:p>
        </p:txBody>
      </p:sp>
      <p:sp>
        <p:nvSpPr>
          <p:cNvPr id="8" name="TextBox 7"/>
          <p:cNvSpPr txBox="1"/>
          <p:nvPr/>
        </p:nvSpPr>
        <p:spPr>
          <a:xfrm>
            <a:off x="9847290" y="4567139"/>
            <a:ext cx="7692146" cy="276999"/>
          </a:xfrm>
          <a:prstGeom prst="rect">
            <a:avLst/>
          </a:prstGeom>
          <a:noFill/>
        </p:spPr>
        <p:txBody>
          <a:bodyPr wrap="square">
            <a:spAutoFit/>
          </a:bodyPr>
          <a:lstStyle/>
          <a:p>
            <a:r>
              <a:rPr lang="en-US" sz="1200" dirty="0"/>
              <a:t>ANGRY</a:t>
            </a:r>
            <a:endParaRPr lang="en-IN" sz="1200" dirty="0"/>
          </a:p>
        </p:txBody>
      </p:sp>
      <p:sp>
        <p:nvSpPr>
          <p:cNvPr id="10" name="TextBox 9"/>
          <p:cNvSpPr txBox="1"/>
          <p:nvPr/>
        </p:nvSpPr>
        <p:spPr>
          <a:xfrm>
            <a:off x="8972144" y="4473727"/>
            <a:ext cx="8427395" cy="261610"/>
          </a:xfrm>
          <a:prstGeom prst="rect">
            <a:avLst/>
          </a:prstGeom>
          <a:noFill/>
        </p:spPr>
        <p:txBody>
          <a:bodyPr wrap="square">
            <a:spAutoFit/>
          </a:bodyPr>
          <a:lstStyle/>
          <a:p>
            <a:r>
              <a:rPr lang="en-IN" sz="1100" dirty="0"/>
              <a:t>NEUTRAL</a:t>
            </a:r>
            <a:endParaRPr lang="en-IN" sz="1100" dirty="0"/>
          </a:p>
        </p:txBody>
      </p:sp>
      <p:sp>
        <p:nvSpPr>
          <p:cNvPr id="12" name="TextBox 11"/>
          <p:cNvSpPr txBox="1"/>
          <p:nvPr/>
        </p:nvSpPr>
        <p:spPr>
          <a:xfrm rot="21210134">
            <a:off x="1329055" y="1988185"/>
            <a:ext cx="9351010" cy="1783715"/>
          </a:xfrm>
          <a:prstGeom prst="rect">
            <a:avLst/>
          </a:prstGeom>
          <a:noFill/>
          <a:effectLst/>
          <a:scene3d>
            <a:camera prst="orthographicFront"/>
            <a:lightRig rig="sunset" dir="t"/>
          </a:scene3d>
          <a:sp3d>
            <a:bevelT prst="angle"/>
            <a:bevelB w="165100" prst="coolSlant"/>
          </a:sp3d>
        </p:spPr>
        <p:txBody>
          <a:bodyPr wrap="square">
            <a:spAutoFit/>
          </a:bodyPr>
          <a:lstStyle/>
          <a:p>
            <a:r>
              <a:rPr lang="en-US" sz="11000" dirty="0">
                <a:solidFill>
                  <a:schemeClr val="tx1">
                    <a:lumMod val="95000"/>
                  </a:schemeClr>
                </a:solidFill>
                <a:latin typeface="Brush Script MT" panose="020B0604020202020204" pitchFamily="66" charset="0"/>
              </a:rPr>
              <a:t>TH</a:t>
            </a:r>
            <a:r>
              <a:rPr lang="en-IN" altLang="en-US" sz="11000" dirty="0">
                <a:solidFill>
                  <a:schemeClr val="tx1">
                    <a:lumMod val="95000"/>
                  </a:schemeClr>
                </a:solidFill>
                <a:latin typeface="Brush Script MT" panose="020B0604020202020204" pitchFamily="66" charset="0"/>
              </a:rPr>
              <a:t>ANK YOU</a:t>
            </a:r>
            <a:endParaRPr lang="en-IN" altLang="en-US" sz="11000" dirty="0">
              <a:solidFill>
                <a:schemeClr val="tx1">
                  <a:lumMod val="95000"/>
                </a:schemeClr>
              </a:solidFill>
              <a:latin typeface="Brush Script MT" panose="020B0604020202020204" pitchFamily="66"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useBgFill="1">
        <p:nvSpPr>
          <p:cNvPr id="12"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1" y="452655"/>
            <a:ext cx="10820400" cy="643692"/>
          </a:xfrm>
        </p:spPr>
        <p:txBody>
          <a:bodyPr anchor="b">
            <a:normAutofit fontScale="90000"/>
          </a:bodyPr>
          <a:lstStyle/>
          <a:p>
            <a:r>
              <a:rPr lang="en-IN" sz="4400" dirty="0">
                <a:latin typeface="Times New Roman" panose="02020603050405020304" pitchFamily="18" charset="0"/>
                <a:cs typeface="Times New Roman" panose="02020603050405020304" pitchFamily="18" charset="0"/>
              </a:rPr>
              <a:t>CONTENTS</a:t>
            </a:r>
            <a:r>
              <a:rPr lang="en-IN" sz="4400" dirty="0"/>
              <a:t>:</a:t>
            </a:r>
            <a:endParaRPr lang="en-IN" sz="4400" dirty="0"/>
          </a:p>
        </p:txBody>
      </p:sp>
      <p:cxnSp>
        <p:nvCxnSpPr>
          <p:cNvPr id="13" name="Straight Connector 9"/>
          <p:cNvCxnSpPr>
            <a:cxnSpLocks noGrp="1" noRot="1" noChangeAspect="1" noMove="1" noResize="1" noEditPoints="1" noAdjustHandles="1" noChangeArrowheads="1" noChangeShapeType="1"/>
          </p:cNvCxnSpPr>
          <p:nvPr/>
        </p:nvCxnSpPr>
        <p:spPr>
          <a:xfrm>
            <a:off x="5845629" y="1850077"/>
            <a:ext cx="50074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685801" y="1334278"/>
            <a:ext cx="10820400" cy="4456922"/>
          </a:xfrm>
        </p:spPr>
        <p:txBody>
          <a:bodyPr anchor="t">
            <a:normAutofit/>
          </a:bodyPr>
          <a:lstStyle/>
          <a:p>
            <a:r>
              <a:rPr lang="en-IN" sz="2000" dirty="0">
                <a:latin typeface="Times New Roman" panose="02020603050405020304" pitchFamily="18" charset="0"/>
                <a:cs typeface="Times New Roman" panose="02020603050405020304" pitchFamily="18" charset="0"/>
              </a:rPr>
              <a:t>ABSTRACT</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INTRODUCTION</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METHODOLOGY</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FLOW CHART</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SOFTWARE REQUIREMENTS</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HARDWARE REQUIREMENTS</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ADVANTAGES</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DISADVANTAGES</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CONCLUSION</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REFERENCES</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3061" y="419878"/>
            <a:ext cx="9884165" cy="1035698"/>
          </a:xfrm>
        </p:spPr>
        <p:txBody>
          <a:bodyPr/>
          <a:lstStyle/>
          <a:p>
            <a:r>
              <a:rPr lang="en-IN" dirty="0">
                <a:latin typeface="Times New Roman" panose="02020603050405020304" pitchFamily="18" charset="0"/>
                <a:cs typeface="Times New Roman" panose="02020603050405020304" pitchFamily="18" charset="0"/>
              </a:rPr>
              <a:t>ABSTRACT</a:t>
            </a:r>
            <a:r>
              <a:rPr lang="en-IN" dirty="0"/>
              <a:t>:</a:t>
            </a:r>
            <a:endParaRPr lang="en-IN" dirty="0"/>
          </a:p>
        </p:txBody>
      </p:sp>
      <p:sp>
        <p:nvSpPr>
          <p:cNvPr id="3" name="Content Placeholder 2"/>
          <p:cNvSpPr>
            <a:spLocks noGrp="1"/>
          </p:cNvSpPr>
          <p:nvPr>
            <p:ph idx="1"/>
          </p:nvPr>
        </p:nvSpPr>
        <p:spPr>
          <a:xfrm>
            <a:off x="685801" y="1959429"/>
            <a:ext cx="10131425" cy="4478693"/>
          </a:xfrm>
        </p:spPr>
        <p:txBody>
          <a:bodyPr anchor="t"/>
          <a:lstStyle/>
          <a:p>
            <a:pPr algn="just">
              <a:lnSpc>
                <a:spcPct val="114000"/>
              </a:lnSpc>
              <a:spcAft>
                <a:spcPts val="1000"/>
              </a:spcAft>
            </a:pPr>
            <a:r>
              <a:rPr lang="en-US" sz="1800" dirty="0">
                <a:effectLst/>
                <a:latin typeface="Times New Roman" panose="02020603050405020304" pitchFamily="18" charset="0"/>
                <a:cs typeface="Calibri" panose="020F0502020204030204" pitchFamily="34" charset="0"/>
              </a:rPr>
              <a:t>Speech is the most normal way to express yourself as human beings. Extending this means of communication to computer applications is only inevitable then. We describe speech emotion recognition (SER) systems as a set of methodologies that process and classify voice signals to detect the emotions embedded.</a:t>
            </a:r>
            <a:endParaRPr lang="en-US" sz="1800" dirty="0">
              <a:effectLst/>
              <a:latin typeface="Times New Roman" panose="02020603050405020304" pitchFamily="18" charset="0"/>
              <a:cs typeface="Calibri" panose="020F0502020204030204" pitchFamily="34" charset="0"/>
            </a:endParaRPr>
          </a:p>
          <a:p>
            <a:pPr algn="just">
              <a:lnSpc>
                <a:spcPct val="114000"/>
              </a:lnSpc>
              <a:spcAft>
                <a:spcPts val="1000"/>
              </a:spcAft>
            </a:pPr>
            <a:endParaRPr lang="en-US" sz="1800" dirty="0">
              <a:effectLst/>
              <a:latin typeface="Calibri" panose="020F0502020204030204" pitchFamily="34" charset="0"/>
            </a:endParaRPr>
          </a:p>
          <a:p>
            <a:pPr algn="just">
              <a:lnSpc>
                <a:spcPct val="114000"/>
              </a:lnSpc>
              <a:spcAft>
                <a:spcPts val="1000"/>
              </a:spcAft>
            </a:pPr>
            <a:r>
              <a:rPr lang="en-US" sz="1800" dirty="0">
                <a:effectLst/>
                <a:latin typeface="Times New Roman" panose="02020603050405020304" pitchFamily="18" charset="0"/>
                <a:cs typeface="Calibri" panose="020F0502020204030204" pitchFamily="34" charset="0"/>
              </a:rPr>
              <a:t>Since emotions help us understand each other better, applying this understanding to computers is a natural outcome. Thanks to the smart mobile devices that are able to recognize and respond to voice commands with synthesized speech, speech recognition is already in our everyday lives. Recognition of speech emotions (SER) may also be used to enable them to detect our emotions.</a:t>
            </a:r>
            <a:endParaRPr lang="en-US" sz="1800" dirty="0">
              <a:effectLst/>
              <a:latin typeface="Calibri" panose="020F0502020204030204" pitchFamily="34" charset="0"/>
            </a:endParaRPr>
          </a:p>
          <a:p>
            <a:pPr marL="0" indent="0">
              <a:buNone/>
            </a:pPr>
            <a:endParaRPr lang="en-IN"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550506"/>
            <a:ext cx="10131425" cy="951723"/>
          </a:xfrm>
        </p:spPr>
        <p:txBody>
          <a:bodyPr>
            <a:normAutofit/>
          </a:bodyPr>
          <a:lstStyle/>
          <a:p>
            <a:r>
              <a:rPr lang="en-IN" dirty="0">
                <a:latin typeface="Times New Roman" panose="02020603050405020304" pitchFamily="18" charset="0"/>
                <a:cs typeface="Times New Roman" panose="02020603050405020304" pitchFamily="18" charset="0"/>
              </a:rPr>
              <a:t>Introduction</a:t>
            </a:r>
            <a:r>
              <a:rPr lang="en-IN" dirty="0"/>
              <a:t>:</a:t>
            </a:r>
            <a:endParaRPr lang="en-IN" dirty="0"/>
          </a:p>
        </p:txBody>
      </p:sp>
      <p:sp>
        <p:nvSpPr>
          <p:cNvPr id="3" name="Content Placeholder 2"/>
          <p:cNvSpPr>
            <a:spLocks noGrp="1"/>
          </p:cNvSpPr>
          <p:nvPr>
            <p:ph idx="1"/>
          </p:nvPr>
        </p:nvSpPr>
        <p:spPr>
          <a:xfrm>
            <a:off x="685801" y="1726163"/>
            <a:ext cx="10131425" cy="4273421"/>
          </a:xfrm>
        </p:spPr>
        <p:txBody>
          <a:bodyPr anchor="t"/>
          <a:lstStyle/>
          <a:p>
            <a:r>
              <a:rPr lang="en-US" sz="1800" dirty="0">
                <a:effectLst/>
                <a:latin typeface="Times New Roman" panose="02020603050405020304" pitchFamily="18" charset="0"/>
                <a:cs typeface="Calibri" panose="020F0502020204030204" pitchFamily="34" charset="0"/>
              </a:rPr>
              <a:t>Attributes of human voice such as pitch, timbre, loudness and tone make human voice versatile for communication. It can be observed that humans can convey their emotions, even by changing the specified characteristics.</a:t>
            </a:r>
            <a:endParaRPr lang="en-US" sz="1800" dirty="0">
              <a:effectLst/>
              <a:latin typeface="Calibri" panose="020F0502020204030204" pitchFamily="34" charset="0"/>
            </a:endParaRPr>
          </a:p>
          <a:p>
            <a:pPr algn="just">
              <a:lnSpc>
                <a:spcPct val="114000"/>
              </a:lnSpc>
              <a:spcAft>
                <a:spcPts val="1000"/>
              </a:spcAft>
            </a:pPr>
            <a:r>
              <a:rPr lang="en-US" sz="1800" dirty="0">
                <a:effectLst/>
                <a:latin typeface="Times New Roman" panose="02020603050405020304" pitchFamily="18" charset="0"/>
                <a:cs typeface="Calibri" panose="020F0502020204030204" pitchFamily="34" charset="0"/>
              </a:rPr>
              <a:t>Following are many conditions where speech characteristics can be used as a means of classifying human emotions:</a:t>
            </a:r>
            <a:endParaRPr lang="en-US" sz="1800" dirty="0">
              <a:effectLst/>
              <a:latin typeface="Calibri" panose="020F0502020204030204" pitchFamily="34" charset="0"/>
            </a:endParaRPr>
          </a:p>
          <a:p>
            <a:pPr algn="just">
              <a:lnSpc>
                <a:spcPct val="114000"/>
              </a:lnSpc>
              <a:spcAft>
                <a:spcPts val="1000"/>
              </a:spcAft>
              <a:buFont typeface="Wingdings" panose="05000000000000000000" pitchFamily="2" charset="2"/>
              <a:buChar char="Ø"/>
            </a:pPr>
            <a:r>
              <a:rPr lang="en-US" sz="1800" dirty="0">
                <a:effectLst/>
                <a:latin typeface="Times New Roman" panose="02020603050405020304" pitchFamily="18" charset="0"/>
                <a:cs typeface="Calibri" panose="020F0502020204030204" pitchFamily="34" charset="0"/>
              </a:rPr>
              <a:t>Play music and change ambient room lighting to the sound of the conversation.</a:t>
            </a:r>
            <a:endParaRPr lang="en-US" sz="1800" dirty="0">
              <a:effectLst/>
              <a:latin typeface="Calibri" panose="020F0502020204030204" pitchFamily="34" charset="0"/>
            </a:endParaRPr>
          </a:p>
          <a:p>
            <a:pPr algn="just">
              <a:lnSpc>
                <a:spcPct val="114000"/>
              </a:lnSpc>
              <a:spcAft>
                <a:spcPts val="1000"/>
              </a:spcAft>
              <a:buFont typeface="Wingdings" panose="05000000000000000000" pitchFamily="2" charset="2"/>
              <a:buChar char="Ø"/>
            </a:pPr>
            <a:r>
              <a:rPr lang="en-US" sz="1800" dirty="0">
                <a:effectLst/>
                <a:latin typeface="Times New Roman" panose="02020603050405020304" pitchFamily="18" charset="0"/>
                <a:cs typeface="Calibri" panose="020F0502020204030204" pitchFamily="34" charset="0"/>
              </a:rPr>
              <a:t>Carrying out social science work</a:t>
            </a:r>
            <a:endParaRPr lang="en-US" sz="1800" dirty="0">
              <a:effectLst/>
              <a:latin typeface="Calibri" panose="020F0502020204030204" pitchFamily="34" charset="0"/>
            </a:endParaRPr>
          </a:p>
          <a:p>
            <a:pPr algn="just">
              <a:lnSpc>
                <a:spcPct val="114000"/>
              </a:lnSpc>
              <a:spcAft>
                <a:spcPts val="1000"/>
              </a:spcAft>
              <a:buFont typeface="Wingdings" panose="05000000000000000000" pitchFamily="2" charset="2"/>
              <a:buChar char="Ø"/>
            </a:pPr>
            <a:r>
              <a:rPr lang="en-US" sz="1800" dirty="0">
                <a:effectLst/>
                <a:latin typeface="Times New Roman" panose="02020603050405020304" pitchFamily="18" charset="0"/>
                <a:cs typeface="Calibri" panose="020F0502020204030204" pitchFamily="34" charset="0"/>
              </a:rPr>
              <a:t>Customer service centers may gain insight into customer loyalty by actually hearing the voice of their customers. Therefore, the scores collected as part of this analysis will be used to assess the overall opinion of a firm / product / services.</a:t>
            </a:r>
            <a:endParaRPr lang="en-US" sz="1800" dirty="0">
              <a:effectLst/>
              <a:latin typeface="Calibri" panose="020F0502020204030204" pitchFamily="34" charset="0"/>
            </a:endParaRP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419878"/>
            <a:ext cx="10131425" cy="1240971"/>
          </a:xfrm>
        </p:spPr>
        <p:txBody>
          <a:bodyPr/>
          <a:lstStyle/>
          <a:p>
            <a:r>
              <a:rPr lang="en-IN" dirty="0">
                <a:latin typeface="Times New Roman" panose="02020603050405020304" pitchFamily="18" charset="0"/>
                <a:cs typeface="Times New Roman" panose="02020603050405020304" pitchFamily="18" charset="0"/>
              </a:rPr>
              <a:t>METHODOLOGY:</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85801" y="1996751"/>
            <a:ext cx="10238726" cy="3857518"/>
          </a:xfrm>
        </p:spPr>
        <p:txBody>
          <a:bodyPr anchor="t"/>
          <a:lstStyle/>
          <a:p>
            <a:pPr marL="457200" algn="just">
              <a:lnSpc>
                <a:spcPct val="114000"/>
              </a:lnSpc>
              <a:spcAft>
                <a:spcPts val="1000"/>
              </a:spcAft>
              <a:buFont typeface="Wingdings" panose="05000000000000000000" pitchFamily="2" charset="2"/>
              <a:buChar char="v"/>
            </a:pPr>
            <a:r>
              <a:rPr lang="en-US" sz="1800" dirty="0">
                <a:effectLst/>
                <a:latin typeface="Times New Roman" panose="02020603050405020304" pitchFamily="18" charset="0"/>
                <a:ea typeface="Calibri" panose="020F0502020204030204" pitchFamily="34" charset="0"/>
              </a:rPr>
              <a:t> </a:t>
            </a:r>
            <a:r>
              <a:rPr lang="en-US" sz="1800" dirty="0">
                <a:effectLst/>
                <a:latin typeface="Times New Roman" panose="02020603050405020304" pitchFamily="18" charset="0"/>
                <a:ea typeface="Calibri" panose="020F0502020204030204" pitchFamily="34" charset="0"/>
                <a:cs typeface="Calibri" panose="020F0502020204030204" pitchFamily="34" charset="0"/>
              </a:rPr>
              <a:t>The method proposed for an analysis of speech sentiment is as follows:</a:t>
            </a:r>
            <a:endParaRPr lang="en-US" sz="1800" dirty="0">
              <a:effectLst/>
              <a:latin typeface="Times New Roman" panose="02020603050405020304" pitchFamily="18" charset="0"/>
              <a:ea typeface="Calibri" panose="020F0502020204030204" pitchFamily="34" charset="0"/>
              <a:cs typeface="Calibri" panose="020F0502020204030204" pitchFamily="34" charset="0"/>
            </a:endParaRPr>
          </a:p>
          <a:p>
            <a:pPr marL="171450" indent="0" algn="just">
              <a:lnSpc>
                <a:spcPct val="114000"/>
              </a:lnSpc>
              <a:spcAft>
                <a:spcPts val="1000"/>
              </a:spcAft>
              <a:buNone/>
            </a:pPr>
            <a:endParaRPr lang="en-US" sz="1800" dirty="0">
              <a:effectLst/>
              <a:latin typeface="Calibri" panose="020F0502020204030204" pitchFamily="34" charset="0"/>
            </a:endParaRPr>
          </a:p>
          <a:p>
            <a:pPr lvl="0" algn="just">
              <a:lnSpc>
                <a:spcPct val="114000"/>
              </a:lnSpc>
              <a:spcAft>
                <a:spcPts val="100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Calibri" panose="020F0502020204030204" pitchFamily="34" charset="0"/>
              </a:rPr>
              <a:t>  The data collection for the Ryerson Audio-Visual Emotional Voice .(RAVDESS).</a:t>
            </a:r>
            <a:endParaRPr lang="en-US" sz="1800" dirty="0">
              <a:effectLst/>
              <a:latin typeface="Calibri" panose="020F0502020204030204" pitchFamily="34" charset="0"/>
            </a:endParaRPr>
          </a:p>
          <a:p>
            <a:pPr lvl="0" algn="just">
              <a:lnSpc>
                <a:spcPct val="114000"/>
              </a:lnSpc>
              <a:spcAft>
                <a:spcPts val="100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rPr>
              <a:t>   Extract the </a:t>
            </a:r>
            <a:r>
              <a:rPr lang="en-US" sz="1800" dirty="0" err="1">
                <a:effectLst/>
                <a:latin typeface="Times New Roman" panose="02020603050405020304" pitchFamily="18" charset="0"/>
                <a:ea typeface="Calibri" panose="020F0502020204030204" pitchFamily="34" charset="0"/>
              </a:rPr>
              <a:t>mfcc</a:t>
            </a:r>
            <a:r>
              <a:rPr lang="en-US" sz="1800" dirty="0">
                <a:effectLst/>
                <a:latin typeface="Times New Roman" panose="02020603050405020304" pitchFamily="18" charset="0"/>
                <a:ea typeface="Calibri" panose="020F0502020204030204" pitchFamily="34" charset="0"/>
              </a:rPr>
              <a:t>, chroma, and </a:t>
            </a:r>
            <a:r>
              <a:rPr lang="en-US" sz="1800" dirty="0" err="1">
                <a:effectLst/>
                <a:latin typeface="Times New Roman" panose="02020603050405020304" pitchFamily="18" charset="0"/>
                <a:ea typeface="Calibri" panose="020F0502020204030204" pitchFamily="34" charset="0"/>
              </a:rPr>
              <a:t>mel</a:t>
            </a:r>
            <a:r>
              <a:rPr lang="en-US" sz="1800" dirty="0">
                <a:effectLst/>
                <a:latin typeface="Times New Roman" panose="02020603050405020304" pitchFamily="18" charset="0"/>
                <a:ea typeface="Calibri" panose="020F0502020204030204" pitchFamily="34" charset="0"/>
              </a:rPr>
              <a:t> features from the sound file.</a:t>
            </a:r>
            <a:endParaRPr lang="en-US" sz="1800" dirty="0">
              <a:effectLst/>
              <a:latin typeface="Calibri" panose="020F0502020204030204" pitchFamily="34" charset="0"/>
            </a:endParaRPr>
          </a:p>
          <a:p>
            <a:pPr lvl="0" algn="just">
              <a:lnSpc>
                <a:spcPct val="114000"/>
              </a:lnSpc>
              <a:spcAft>
                <a:spcPts val="100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rPr>
              <a:t>   After feature extraction, this data will be feed into  Multi Layer Neural Networks.</a:t>
            </a:r>
            <a:endParaRPr lang="en-US" sz="1800" dirty="0">
              <a:effectLst/>
              <a:latin typeface="Calibri" panose="020F0502020204030204" pitchFamily="34" charset="0"/>
            </a:endParaRPr>
          </a:p>
          <a:p>
            <a:pPr lvl="0" algn="just">
              <a:lnSpc>
                <a:spcPct val="114000"/>
              </a:lnSpc>
              <a:spcAft>
                <a:spcPts val="100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rPr>
              <a:t>   A subset of the dataset is also taken which consists of only four emotions viz., angry, happy, sad and                        neutral. </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artisticCement/>
                    </a14:imgEffect>
                  </a14:imgLayer>
                </a14:imgProps>
              </a:ext>
            </a:extLst>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14681" y="528955"/>
            <a:ext cx="10131425" cy="1456267"/>
          </a:xfrm>
        </p:spPr>
        <p:txBody>
          <a:bodyPr/>
          <a:lstStyle/>
          <a:p>
            <a:r>
              <a:rPr lang="en-IN" dirty="0"/>
              <a:t>Flow chart:</a:t>
            </a:r>
            <a:endParaRPr lang="en-IN" dirty="0"/>
          </a:p>
        </p:txBody>
      </p:sp>
      <p:sp>
        <p:nvSpPr>
          <p:cNvPr id="3" name="Content Placeholder 2"/>
          <p:cNvSpPr/>
          <p:nvPr>
            <p:ph idx="1"/>
          </p:nvPr>
        </p:nvSpPr>
        <p:spPr>
          <a:xfrm>
            <a:off x="10342245" y="5560060"/>
            <a:ext cx="474980" cy="231140"/>
          </a:xfrm>
        </p:spPr>
        <p:txBody>
          <a:bodyPr>
            <a:normAutofit fontScale="50000"/>
          </a:bodyPr>
          <a:p>
            <a:pPr marL="0" indent="0">
              <a:buNone/>
            </a:pPr>
            <a:r>
              <a:rPr lang="en-IN" altLang="en-US"/>
              <a:t>.</a:t>
            </a:r>
            <a:endParaRPr lang="en-IN" altLang="en-US"/>
          </a:p>
        </p:txBody>
      </p:sp>
      <p:sp>
        <p:nvSpPr>
          <p:cNvPr id="6" name="Rectangles 5"/>
          <p:cNvSpPr/>
          <p:nvPr/>
        </p:nvSpPr>
        <p:spPr>
          <a:xfrm>
            <a:off x="882015" y="2139950"/>
            <a:ext cx="2302510" cy="892810"/>
          </a:xfrm>
          <a:prstGeom prst="rect">
            <a:avLst/>
          </a:prstGeom>
          <a:gradFill flip="none">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solidFill>
                  <a:srgbClr val="FF0000"/>
                </a:solidFill>
              </a:rPr>
              <a:t>Speech Input</a:t>
            </a:r>
            <a:endParaRPr lang="en-IN" altLang="en-US">
              <a:solidFill>
                <a:srgbClr val="FF0000"/>
              </a:solidFill>
            </a:endParaRPr>
          </a:p>
        </p:txBody>
      </p:sp>
      <p:sp>
        <p:nvSpPr>
          <p:cNvPr id="8" name="Rectangles 7"/>
          <p:cNvSpPr/>
          <p:nvPr/>
        </p:nvSpPr>
        <p:spPr>
          <a:xfrm>
            <a:off x="4163695" y="2139950"/>
            <a:ext cx="2302510" cy="89281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solidFill>
                  <a:srgbClr val="FF0000"/>
                </a:solidFill>
              </a:rPr>
              <a:t>Feature Extraction</a:t>
            </a:r>
            <a:endParaRPr lang="en-IN" altLang="en-US">
              <a:solidFill>
                <a:srgbClr val="FF0000"/>
              </a:solidFill>
            </a:endParaRPr>
          </a:p>
        </p:txBody>
      </p:sp>
      <p:sp>
        <p:nvSpPr>
          <p:cNvPr id="9" name="Rectangles 8"/>
          <p:cNvSpPr/>
          <p:nvPr/>
        </p:nvSpPr>
        <p:spPr>
          <a:xfrm>
            <a:off x="7536815" y="2139950"/>
            <a:ext cx="2302510" cy="89281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solidFill>
                  <a:srgbClr val="FF0000"/>
                </a:solidFill>
              </a:rPr>
              <a:t>Feature Selection</a:t>
            </a:r>
            <a:endParaRPr lang="en-IN" altLang="en-US">
              <a:solidFill>
                <a:srgbClr val="FF0000"/>
              </a:solidFill>
            </a:endParaRPr>
          </a:p>
        </p:txBody>
      </p:sp>
      <p:sp>
        <p:nvSpPr>
          <p:cNvPr id="10" name="Rectangles 9"/>
          <p:cNvSpPr/>
          <p:nvPr/>
        </p:nvSpPr>
        <p:spPr>
          <a:xfrm>
            <a:off x="4356735" y="4224655"/>
            <a:ext cx="2302510" cy="89281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solidFill>
                  <a:srgbClr val="FF0000"/>
                </a:solidFill>
              </a:rPr>
              <a:t>Recognized Emotion</a:t>
            </a:r>
            <a:endParaRPr lang="en-IN" altLang="en-US">
              <a:solidFill>
                <a:srgbClr val="FF0000"/>
              </a:solidFill>
            </a:endParaRPr>
          </a:p>
        </p:txBody>
      </p:sp>
      <p:sp>
        <p:nvSpPr>
          <p:cNvPr id="11" name="Rectangles 10"/>
          <p:cNvSpPr/>
          <p:nvPr/>
        </p:nvSpPr>
        <p:spPr>
          <a:xfrm>
            <a:off x="7618730" y="4224655"/>
            <a:ext cx="2302510" cy="89281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solidFill>
                  <a:srgbClr val="FF0000"/>
                </a:solidFill>
              </a:rPr>
              <a:t>Classification</a:t>
            </a:r>
            <a:endParaRPr lang="en-IN" altLang="en-US">
              <a:solidFill>
                <a:srgbClr val="FF0000"/>
              </a:solidFill>
            </a:endParaRPr>
          </a:p>
        </p:txBody>
      </p:sp>
      <p:sp>
        <p:nvSpPr>
          <p:cNvPr id="12" name="Right Arrow 11"/>
          <p:cNvSpPr/>
          <p:nvPr/>
        </p:nvSpPr>
        <p:spPr>
          <a:xfrm>
            <a:off x="3265170" y="2449195"/>
            <a:ext cx="750570" cy="274320"/>
          </a:xfrm>
          <a:prstGeom prst="rightArrow">
            <a:avLst/>
          </a:prstGeom>
          <a:blipFill rotWithShape="1">
            <a:blip r:embed="rId3"/>
            <a:tile tx="0" ty="0" sx="100000" sy="100000" flip="none" algn="tl"/>
          </a:blipFill>
          <a:effectLst>
            <a:outerShdw blurRad="50800" dist="38100" algn="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Right Arrow 15"/>
          <p:cNvSpPr/>
          <p:nvPr/>
        </p:nvSpPr>
        <p:spPr>
          <a:xfrm>
            <a:off x="6659245" y="2449195"/>
            <a:ext cx="750570" cy="274320"/>
          </a:xfrm>
          <a:prstGeom prst="rightArrow">
            <a:avLst/>
          </a:prstGeom>
          <a:blipFill rotWithShape="1">
            <a:blip r:embed="rId3"/>
            <a:tile tx="0" ty="0" sx="100000" sy="100000" flip="none" algn="tl"/>
          </a:blipFill>
          <a:effectLst>
            <a:outerShdw blurRad="50800" dist="38100" algn="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7" name="Left Arrow 16"/>
          <p:cNvSpPr/>
          <p:nvPr/>
        </p:nvSpPr>
        <p:spPr>
          <a:xfrm>
            <a:off x="6762115" y="4615180"/>
            <a:ext cx="753110" cy="303530"/>
          </a:xfrm>
          <a:prstGeom prst="leftArrow">
            <a:avLst/>
          </a:prstGeom>
          <a:blipFill rotWithShape="1">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Down Arrow 17"/>
          <p:cNvSpPr/>
          <p:nvPr/>
        </p:nvSpPr>
        <p:spPr>
          <a:xfrm>
            <a:off x="8519795" y="3154680"/>
            <a:ext cx="365125" cy="841375"/>
          </a:xfrm>
          <a:prstGeom prst="downArrow">
            <a:avLst/>
          </a:prstGeom>
          <a:blipFill rotWithShape="1">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Software requirements: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chor="t"/>
          <a:lstStyle/>
          <a:p>
            <a:r>
              <a:rPr lang="en-IN" dirty="0">
                <a:latin typeface="Times New Roman" panose="02020603050405020304" pitchFamily="18" charset="0"/>
                <a:cs typeface="Times New Roman" panose="02020603050405020304" pitchFamily="18" charset="0"/>
              </a:rPr>
              <a:t>Python 3.8</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Virtual Studio Code</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590939"/>
            <a:ext cx="10131425" cy="1456267"/>
          </a:xfrm>
        </p:spPr>
        <p:txBody>
          <a:bodyPr/>
          <a:lstStyle/>
          <a:p>
            <a:r>
              <a:rPr lang="en-IN" dirty="0">
                <a:latin typeface="Times New Roman" panose="02020603050405020304" pitchFamily="18" charset="0"/>
                <a:cs typeface="Times New Roman" panose="02020603050405020304" pitchFamily="18" charset="0"/>
              </a:rPr>
              <a:t>Hardware requirements: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85801" y="1959429"/>
            <a:ext cx="10131425" cy="3831771"/>
          </a:xfrm>
        </p:spPr>
        <p:txBody>
          <a:bodyPr anchor="t"/>
          <a:lstStyle/>
          <a:p>
            <a:pPr fontAlgn="base">
              <a:spcBef>
                <a:spcPts val="600"/>
              </a:spcBef>
              <a:spcAft>
                <a:spcPts val="600"/>
              </a:spcAft>
            </a:pPr>
            <a:endParaRPr lang="en-US" sz="1800" dirty="0">
              <a:effectLst/>
              <a:latin typeface="Times New Roman" panose="02020603050405020304" pitchFamily="18" charset="0"/>
              <a:cs typeface="Times New Roman" panose="02020603050405020304" pitchFamily="18" charset="0"/>
            </a:endParaRPr>
          </a:p>
          <a:p>
            <a:pPr marL="342900" lvl="0" indent="-342900" fontAlgn="base">
              <a:spcBef>
                <a:spcPts val="600"/>
              </a:spcBef>
              <a:spcAft>
                <a:spcPts val="600"/>
              </a:spcAft>
              <a:buFont typeface="Wingdings" panose="05000000000000000000" pitchFamily="2"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Intel Pentium/i3/i5/i7 processor</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lvl="0" indent="0" fontAlgn="base">
              <a:spcBef>
                <a:spcPts val="600"/>
              </a:spcBef>
              <a:spcAft>
                <a:spcPts val="600"/>
              </a:spcAft>
              <a:buNone/>
            </a:pPr>
            <a:endParaRPr lang="en-US" sz="1800" dirty="0">
              <a:effectLst/>
              <a:latin typeface="Times New Roman" panose="02020603050405020304" pitchFamily="18" charset="0"/>
              <a:cs typeface="Times New Roman" panose="02020603050405020304" pitchFamily="18" charset="0"/>
            </a:endParaRPr>
          </a:p>
          <a:p>
            <a:pPr marL="342900" lvl="0" indent="-342900" fontAlgn="base">
              <a:spcBef>
                <a:spcPts val="600"/>
              </a:spcBef>
              <a:spcAft>
                <a:spcPts val="600"/>
              </a:spcAft>
              <a:buFont typeface="Wingdings" panose="05000000000000000000" pitchFamily="2"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512 MB Ram or above</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lvl="0" indent="0" fontAlgn="base">
              <a:spcBef>
                <a:spcPts val="600"/>
              </a:spcBef>
              <a:spcAft>
                <a:spcPts val="600"/>
              </a:spcAft>
              <a:buNone/>
            </a:pPr>
            <a:endParaRPr lang="en-US" sz="1800" dirty="0">
              <a:effectLst/>
              <a:latin typeface="Times New Roman" panose="02020603050405020304" pitchFamily="18" charset="0"/>
              <a:cs typeface="Times New Roman" panose="02020603050405020304" pitchFamily="18" charset="0"/>
            </a:endParaRPr>
          </a:p>
          <a:p>
            <a:pPr marL="342900" lvl="0" indent="-342900" fontAlgn="base">
              <a:spcBef>
                <a:spcPts val="600"/>
              </a:spcBef>
              <a:spcAft>
                <a:spcPts val="600"/>
              </a:spcAft>
              <a:buFont typeface="Wingdings" panose="05000000000000000000" pitchFamily="2"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Microphone</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lvl="0" indent="0" fontAlgn="base">
              <a:spcBef>
                <a:spcPts val="600"/>
              </a:spcBef>
              <a:spcAft>
                <a:spcPts val="600"/>
              </a:spcAft>
              <a:buNone/>
            </a:pPr>
            <a:endParaRPr lang="en-US" sz="1800" dirty="0">
              <a:effectLst/>
              <a:latin typeface="Times New Roman" panose="02020603050405020304" pitchFamily="18" charset="0"/>
              <a:cs typeface="Times New Roman" panose="02020603050405020304" pitchFamily="18" charset="0"/>
            </a:endParaRPr>
          </a:p>
          <a:p>
            <a:pPr marL="0" lvl="0" indent="0" fontAlgn="base">
              <a:spcBef>
                <a:spcPts val="600"/>
              </a:spcBef>
              <a:spcAft>
                <a:spcPts val="600"/>
              </a:spcAft>
              <a:buNone/>
            </a:pPr>
            <a:endParaRPr lang="en-US" sz="1800" dirty="0">
              <a:effectLst/>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Advantages:</a:t>
            </a:r>
            <a:endParaRPr lang="en-IN" dirty="0"/>
          </a:p>
        </p:txBody>
      </p:sp>
      <p:sp>
        <p:nvSpPr>
          <p:cNvPr id="3" name="Content Placeholder 2"/>
          <p:cNvSpPr>
            <a:spLocks noGrp="1"/>
          </p:cNvSpPr>
          <p:nvPr>
            <p:ph idx="1"/>
          </p:nvPr>
        </p:nvSpPr>
        <p:spPr/>
        <p:txBody>
          <a:bodyPr anchor="t"/>
          <a:lstStyle/>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It helps us to match and understand feelings of others through speech.</a:t>
            </a:r>
            <a:endParaRPr lang="en-IN" dirty="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It  used in customer care services to know the customer emotion and helps in finding the best way of answering and clearing the ticket raised.  </a:t>
            </a:r>
            <a:endParaRPr lang="en-IN" dirty="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It is used in security, medicine, education and so on.</a:t>
            </a: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0</TotalTime>
  <Words>4097</Words>
  <Application>WPS Presentation</Application>
  <PresentationFormat>Widescreen</PresentationFormat>
  <Paragraphs>124</Paragraphs>
  <Slides>13</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13</vt:i4>
      </vt:variant>
    </vt:vector>
  </HeadingPairs>
  <TitlesOfParts>
    <vt:vector size="29" baseType="lpstr">
      <vt:lpstr>Arial</vt:lpstr>
      <vt:lpstr>SimSun</vt:lpstr>
      <vt:lpstr>Wingdings</vt:lpstr>
      <vt:lpstr>Arial</vt:lpstr>
      <vt:lpstr>Times New Roman</vt:lpstr>
      <vt:lpstr>Calibri</vt:lpstr>
      <vt:lpstr>Century Schoolbook L</vt:lpstr>
      <vt:lpstr>Segoe Print</vt:lpstr>
      <vt:lpstr>Noto Sans CJK SC Regular</vt:lpstr>
      <vt:lpstr>FreeSans</vt:lpstr>
      <vt:lpstr>Liberation Serif</vt:lpstr>
      <vt:lpstr>Brush Script MT</vt:lpstr>
      <vt:lpstr>Microsoft YaHei</vt:lpstr>
      <vt:lpstr>Arial Unicode MS</vt:lpstr>
      <vt:lpstr>Calibri Light</vt:lpstr>
      <vt:lpstr>Celestial</vt:lpstr>
      <vt:lpstr>SPEECH EMOTION RECOGNITION</vt:lpstr>
      <vt:lpstr>CONTENTS:</vt:lpstr>
      <vt:lpstr>ABSTRACT:</vt:lpstr>
      <vt:lpstr>Introduction:</vt:lpstr>
      <vt:lpstr>METHODOLOGY:</vt:lpstr>
      <vt:lpstr>Flow chart:</vt:lpstr>
      <vt:lpstr>Software requirements:</vt:lpstr>
      <vt:lpstr>Hardware requirements:</vt:lpstr>
      <vt:lpstr>Advantages:</vt:lpstr>
      <vt:lpstr>Disadvantages:</vt:lpstr>
      <vt:lpstr>Conclusion:</vt:lpstr>
      <vt:lpstr>References: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EMOTION RECOGNITION</dc:title>
  <dc:creator>ANAND 7077</dc:creator>
  <cp:lastModifiedBy>anand</cp:lastModifiedBy>
  <cp:revision>14</cp:revision>
  <dcterms:created xsi:type="dcterms:W3CDTF">2021-05-09T08:54:00Z</dcterms:created>
  <dcterms:modified xsi:type="dcterms:W3CDTF">2021-06-16T06:18:00Z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1033-11.2.0.10152</vt:lpwstr>
  </property>
</Properties>
</file>

<file path=docProps/thumbnail.jpeg>
</file>